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966F85-8EED-4482-8855-CCE15A1817EC}">
  <a:tblStyle styleId="{63966F85-8EED-4482-8855-CCE15A1817EC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7EA"/>
          </a:solidFill>
        </a:fill>
      </a:tcStyle>
    </a:wholeTbl>
    <a:band1H>
      <a:tcTxStyle/>
      <a:tcStyle>
        <a:tcBdr/>
        <a:fill>
          <a:solidFill>
            <a:srgbClr val="CACC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C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9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2931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0509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0185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7468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0152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936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1152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031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639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103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9492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370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0274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764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7907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1397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2242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3768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607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042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284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4327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51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54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749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116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985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88658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474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018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247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5788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11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36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35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079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537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799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2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9" name="Google Shape;19;p2"/>
            <p:cNvCxnSpPr/>
            <p:nvPr/>
          </p:nvCxnSpPr>
          <p:spPr>
            <a:xfrm flipH="1">
              <a:off x="6009259" y="1169931"/>
              <a:ext cx="3134741" cy="3134741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2"/>
            <p:cNvCxnSpPr/>
            <p:nvPr/>
          </p:nvCxnSpPr>
          <p:spPr>
            <a:xfrm flipH="1">
              <a:off x="4334933" y="1348898"/>
              <a:ext cx="4814835" cy="4814835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2"/>
            <p:cNvCxnSpPr/>
            <p:nvPr/>
          </p:nvCxnSpPr>
          <p:spPr>
            <a:xfrm flipH="1">
              <a:off x="5225595" y="1469269"/>
              <a:ext cx="3912054" cy="3912054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2"/>
            <p:cNvCxnSpPr/>
            <p:nvPr/>
          </p:nvCxnSpPr>
          <p:spPr>
            <a:xfrm flipH="1">
              <a:off x="5304588" y="1307856"/>
              <a:ext cx="3839412" cy="3839412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2"/>
            <p:cNvCxnSpPr/>
            <p:nvPr/>
          </p:nvCxnSpPr>
          <p:spPr>
            <a:xfrm flipH="1">
              <a:off x="5707078" y="1770196"/>
              <a:ext cx="3430571" cy="3430570"/>
            </a:xfrm>
            <a:prstGeom prst="straightConnector1">
              <a:avLst/>
            </a:prstGeom>
            <a:noFill/>
            <a:ln w="317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762002" y="3843867"/>
            <a:ext cx="728133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1066800" y="3429000"/>
            <a:ext cx="640246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2"/>
          </p:nvPr>
        </p:nvSpPr>
        <p:spPr>
          <a:xfrm>
            <a:off x="533400" y="4301070"/>
            <a:ext cx="6382361" cy="1718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533400" y="3886200"/>
            <a:ext cx="638236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2"/>
          </p:nvPr>
        </p:nvSpPr>
        <p:spPr>
          <a:xfrm>
            <a:off x="533400" y="4953000"/>
            <a:ext cx="63823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533400" y="3928534"/>
            <a:ext cx="6382361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2"/>
          </p:nvPr>
        </p:nvSpPr>
        <p:spPr>
          <a:xfrm>
            <a:off x="533400" y="4766735"/>
            <a:ext cx="6382360" cy="125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 rot="5400000">
            <a:off x="1926999" y="-860197"/>
            <a:ext cx="3767670" cy="655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 rot="5400000">
            <a:off x="5378703" y="1721103"/>
            <a:ext cx="4419600" cy="2044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 rot="5400000">
            <a:off x="715206" y="351594"/>
            <a:ext cx="5486400" cy="585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533400" y="533400"/>
            <a:ext cx="6554867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533400" y="533400"/>
            <a:ext cx="3949967" cy="376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662362" y="533400"/>
            <a:ext cx="3948238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533399" y="1143000"/>
            <a:ext cx="3945467" cy="315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3"/>
          </p:nvPr>
        </p:nvSpPr>
        <p:spPr>
          <a:xfrm>
            <a:off x="4855016" y="566738"/>
            <a:ext cx="376405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4662362" y="1143000"/>
            <a:ext cx="3956705" cy="3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533399" y="533400"/>
            <a:ext cx="443875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5418667" y="2209802"/>
            <a:ext cx="32004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4496027" y="2743200"/>
            <a:ext cx="3564223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7" name="Google Shape;7;p1"/>
            <p:cNvCxnSpPr/>
            <p:nvPr/>
          </p:nvCxnSpPr>
          <p:spPr>
            <a:xfrm flipH="1">
              <a:off x="8756120" y="3259666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6687077" y="3486677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"/>
            <p:cNvCxnSpPr/>
            <p:nvPr/>
          </p:nvCxnSpPr>
          <p:spPr>
            <a:xfrm flipH="1">
              <a:off x="7772400" y="3581400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"/>
            <p:cNvCxnSpPr/>
            <p:nvPr/>
          </p:nvCxnSpPr>
          <p:spPr>
            <a:xfrm flipH="1">
              <a:off x="7923214" y="3433394"/>
              <a:ext cx="1739738" cy="173974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"/>
            <p:cNvCxnSpPr/>
            <p:nvPr/>
          </p:nvCxnSpPr>
          <p:spPr>
            <a:xfrm flipH="1">
              <a:off x="8398935" y="3985317"/>
              <a:ext cx="1264017" cy="1264016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>
            <a:off x="685800" y="41246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/>
              <a:t>LEMURYA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1399309" y="1946564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pt-BR" sz="2800"/>
              <a:t>Trabalho acadêmico da disciplina de técnicas de programação.</a:t>
            </a:r>
            <a:endParaRPr sz="2800"/>
          </a:p>
        </p:txBody>
      </p:sp>
      <p:sp>
        <p:nvSpPr>
          <p:cNvPr id="142" name="Google Shape;142;p19"/>
          <p:cNvSpPr txBox="1"/>
          <p:nvPr/>
        </p:nvSpPr>
        <p:spPr>
          <a:xfrm>
            <a:off x="623455" y="5403273"/>
            <a:ext cx="24390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 Henrique Linke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Pedro Sodré dos Santos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1236341" y="25758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406274" y="2107198"/>
            <a:ext cx="8355108" cy="260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74" y="2107198"/>
            <a:ext cx="8495217" cy="32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TABELA DE CONCEITOS UTILIZADOS E NÃO UTILIZADOS</a:t>
            </a: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1577255" y="2480686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Virtualidade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Métodos virtuais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Polimorfismo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Métodos virtuais puros / Classes Abstratas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Coesão e desacoplamento</a:t>
            </a:r>
            <a:endParaRPr sz="1200" dirty="0"/>
          </a:p>
          <a:p>
            <a:pPr marL="742950" lvl="1" indent="-82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2800" dirty="0"/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92" y="2013867"/>
            <a:ext cx="8659863" cy="276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TABELA DE CONCEITOS UTILIZADOS E NÃO UTILIZADOS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595709" y="1813426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 err="1"/>
              <a:t>Organizadore</a:t>
            </a:r>
            <a:r>
              <a:rPr lang="pt-BR" sz="1200" dirty="0"/>
              <a:t> e estáticos: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 err="1"/>
              <a:t>Namespace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 err="1"/>
              <a:t>Nested</a:t>
            </a:r>
            <a:r>
              <a:rPr lang="pt-BR" sz="1200" dirty="0"/>
              <a:t> criada pelos autores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Atributos estáticos e métodos estáticos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Uso extensivo de constante(</a:t>
            </a:r>
            <a:r>
              <a:rPr lang="pt-BR" sz="1200" dirty="0" err="1"/>
              <a:t>const</a:t>
            </a:r>
            <a:r>
              <a:rPr lang="pt-BR" sz="1200" dirty="0"/>
              <a:t>) parâmetro, retorno, método</a:t>
            </a:r>
            <a:endParaRPr sz="1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8" y="1813426"/>
            <a:ext cx="8303134" cy="2552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TABELA DE CONCEITOS UTILIZADOS E NÃO UTILIZADOS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788892" y="1926894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600" dirty="0"/>
              <a:t>Standard </a:t>
            </a:r>
            <a:r>
              <a:rPr lang="pt-BR" sz="1600" dirty="0" err="1"/>
              <a:t>Template</a:t>
            </a:r>
            <a:r>
              <a:rPr lang="pt-BR" sz="1600" dirty="0"/>
              <a:t> Library(STL) e </a:t>
            </a:r>
            <a:r>
              <a:rPr lang="pt-BR" sz="1600" dirty="0" err="1"/>
              <a:t>String</a:t>
            </a:r>
            <a:r>
              <a:rPr lang="pt-BR" sz="1600" dirty="0"/>
              <a:t> OO:</a:t>
            </a:r>
            <a:endParaRPr sz="16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600" dirty="0"/>
              <a:t>A classe Pré-definida  </a:t>
            </a:r>
            <a:r>
              <a:rPr lang="pt-BR" sz="1600" dirty="0" err="1"/>
              <a:t>String</a:t>
            </a:r>
            <a:r>
              <a:rPr lang="pt-BR" sz="1600" dirty="0"/>
              <a:t> ou equivalente. &amp;</a:t>
            </a:r>
            <a:endParaRPr sz="16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600" dirty="0"/>
              <a:t>- Vector e/ou </a:t>
            </a:r>
            <a:r>
              <a:rPr lang="pt-BR" sz="1600" dirty="0" err="1"/>
              <a:t>List</a:t>
            </a:r>
            <a:r>
              <a:rPr lang="pt-BR" sz="1600" dirty="0"/>
              <a:t> da STL (p/ objetos ou ponteiros de objetos de classes definidos pelos autores)</a:t>
            </a:r>
            <a:endParaRPr sz="1600" dirty="0"/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600" dirty="0"/>
              <a:t>Programação Concorrente:</a:t>
            </a:r>
            <a:endParaRPr sz="16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600" i="1" dirty="0"/>
              <a:t>- Threads</a:t>
            </a:r>
            <a:endParaRPr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5" y="1828732"/>
            <a:ext cx="8455750" cy="3657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TABELA DE CONCEITOS UTILIZADOS E NÃO UTILIZADOS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454042" y="1917382"/>
            <a:ext cx="8355108" cy="522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Biblioteca Gráfica / Visual:</a:t>
            </a:r>
            <a:endParaRPr sz="11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Funcionalidades Elementares.</a:t>
            </a:r>
            <a:endParaRPr sz="11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Funcionalidades Avançadas como:</a:t>
            </a:r>
            <a:endParaRPr sz="1100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 dirty="0"/>
              <a:t>	•	tratamento de colisões </a:t>
            </a:r>
            <a:endParaRPr sz="1100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 dirty="0"/>
              <a:t>	•	duplo buffer</a:t>
            </a:r>
            <a:endParaRPr sz="1100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 dirty="0"/>
              <a:t>	•	Programação orientada e evento em algum ambiente gráfico. </a:t>
            </a:r>
            <a:endParaRPr sz="1100" dirty="0"/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1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Interdisciplinaridades por meio da utilização de Conceitos de Matemática e/ou Física</a:t>
            </a:r>
            <a:endParaRPr sz="11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Ensino Médio</a:t>
            </a:r>
            <a:endParaRPr sz="11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Ensino Superior</a:t>
            </a:r>
            <a:endParaRPr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2" y="1787841"/>
            <a:ext cx="8106534" cy="3827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TABELA DE CONCEITOS UTILIZADOS E NÃO UTILIZADOS</a:t>
            </a:r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>
            <a:off x="814619" y="2099484"/>
            <a:ext cx="8355108" cy="522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Engenharia de Software</a:t>
            </a:r>
            <a:endParaRPr sz="11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Compreensão, melhoria e rastreabilidade de cumprimento de requisitos. </a:t>
            </a:r>
            <a:endParaRPr sz="11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Diagrama de Classes em </a:t>
            </a:r>
            <a:r>
              <a:rPr lang="pt-BR" sz="1100" i="1" dirty="0"/>
              <a:t>UML</a:t>
            </a:r>
            <a:r>
              <a:rPr lang="pt-BR" sz="1100" dirty="0"/>
              <a:t>.</a:t>
            </a:r>
            <a:endParaRPr sz="11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dirty="0"/>
              <a:t>Uso efetivo de padrões de projeto (particularmente GOF).</a:t>
            </a:r>
            <a:endParaRPr sz="11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100" i="1" dirty="0"/>
              <a:t>Testes a luz da Tabela de Requisitos e do Diagrama de Classes.</a:t>
            </a:r>
            <a:endParaRPr sz="1100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 dirty="0"/>
              <a:t>	</a:t>
            </a:r>
            <a:endParaRPr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2" y="1872601"/>
            <a:ext cx="8518059" cy="2750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TABELA DE CONCEITOS UTILIZADOS E NÃO UTILIZADOS</a:t>
            </a:r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body" idx="1"/>
          </p:nvPr>
        </p:nvSpPr>
        <p:spPr>
          <a:xfrm>
            <a:off x="1806323" y="2802657"/>
            <a:ext cx="4813418" cy="522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800" dirty="0"/>
              <a:t>Execução do Projeto</a:t>
            </a:r>
            <a:endParaRPr sz="8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800" dirty="0"/>
              <a:t>Controle de versão de modelos e códigos automatizado (via SVN e/ou afins) OU manual (via cópias manuais).</a:t>
            </a:r>
            <a:endParaRPr sz="8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800" dirty="0"/>
              <a:t>Uso de alguma forma de cópia de segurança (backup).</a:t>
            </a:r>
            <a:endParaRPr sz="8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800" i="1" dirty="0"/>
              <a:t>Reuniões com o professor</a:t>
            </a:r>
            <a:endParaRPr sz="8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800" i="1" dirty="0"/>
              <a:t>Reuniões com o monitor</a:t>
            </a:r>
            <a:endParaRPr sz="8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800" i="1" dirty="0"/>
              <a:t>Revisão do trabalho escrito por outra equipe</a:t>
            </a:r>
            <a:endParaRPr sz="800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 dirty="0"/>
              <a:t>	</a:t>
            </a:r>
            <a:endParaRPr sz="11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4" y="1845368"/>
            <a:ext cx="8384244" cy="3460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1299046" y="2669188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pt-BR" sz="4000" b="1"/>
              <a:t>DESENVOLVIMENTO DO JOGO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INÍCIO DO JOGO</a:t>
            </a:r>
            <a:endParaRPr/>
          </a:p>
        </p:txBody>
      </p:sp>
      <p:pic>
        <p:nvPicPr>
          <p:cNvPr id="238" name="Google Shape;238;p35" descr="Tela preta com letras brancas&#10;&#10;Descrição gerada com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6821"/>
            <a:ext cx="6554788" cy="340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COLOCADO PERSONAGEM NA TELA</a:t>
            </a:r>
            <a:endParaRPr/>
          </a:p>
        </p:txBody>
      </p:sp>
      <p:pic>
        <p:nvPicPr>
          <p:cNvPr id="244" name="Google Shape;244;p36" descr="Uma imagem contendo relógio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09993"/>
            <a:ext cx="6554788" cy="341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04554" y="0"/>
            <a:ext cx="6554867" cy="94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TABELA DE REQUISITOS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3526298" y="722809"/>
            <a:ext cx="2711377" cy="59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/>
              <a:t>100% cumpridos</a:t>
            </a:r>
            <a:endParaRPr/>
          </a:p>
        </p:txBody>
      </p:sp>
      <p:graphicFrame>
        <p:nvGraphicFramePr>
          <p:cNvPr id="149" name="Google Shape;149;p20"/>
          <p:cNvGraphicFramePr/>
          <p:nvPr/>
        </p:nvGraphicFramePr>
        <p:xfrm>
          <a:off x="1701131" y="1231174"/>
          <a:ext cx="6361725" cy="5501550"/>
        </p:xfrm>
        <a:graphic>
          <a:graphicData uri="http://schemas.openxmlformats.org/drawingml/2006/table">
            <a:tbl>
              <a:tblPr>
                <a:noFill/>
                <a:tableStyleId>{63966F85-8EED-4482-8855-CCE15A1817EC}</a:tableStyleId>
              </a:tblPr>
              <a:tblGrid>
                <a:gridCol w="279775"/>
                <a:gridCol w="2045075"/>
                <a:gridCol w="1789425"/>
                <a:gridCol w="2247450"/>
              </a:tblGrid>
              <a:tr h="14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N.</a:t>
                      </a:r>
                      <a:endParaRPr sz="1000" b="1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Requisitos Funcionais</a:t>
                      </a:r>
                      <a:endParaRPr sz="1000" b="1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Situação </a:t>
                      </a:r>
                      <a:endParaRPr sz="1000" b="1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Implementação</a:t>
                      </a:r>
                      <a:endParaRPr sz="1000" b="1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</a:tr>
              <a:tr h="1035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1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Apresentar menu de opções aos usuários do Jogo.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Requisito previsto inicialmente e realizado.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Requisito cumprido via classe Menu (abstrata) e os respectivos objetos de suas subclasses (Menu Principal, Menu Pause e Menu Morte).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</a:tr>
              <a:tr h="138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2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Permitir um ou dois jogadores aos usuários do Jogo, sendo que no último caso seria para que os dois joguem de maneira concomitante. 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Requisito previsto inicialmente e realizado.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Requisito cumprido inclusive via classe Player cujos objetos são agregados em jogo, podendo ser um ou dois efetivamente.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</a:tr>
              <a:tr h="1207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3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Disponibilizar ao menos duas fases que podem ser jogadas sequencialmente ou selecionadas.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Requisito previsto inicialmente e realizado.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Requisito cumprido, inclusive com 3 fases, sendo através de objetos das classes (FaseAquatica1, FaseAquatica2 e FaseNoturna3).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</a:tr>
              <a:tr h="172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4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Ter três tipos distintos de inimigos (o que pode incluir ‘Chefão’, vide abaixo), sendo que pelo menos um dos inimigos deve ser capaz de lançar projetil contra o(s) jogador(es). 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Requisito previsto inicialmente e realizado.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/>
                        <a:t>Requisito cumprido, criando objetos das classes, Tritão, Esqueleto e Mago, sendo este último, o chefão capaz de lançar bolas de fogo (projétil).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4300" marR="4430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 MAPA E BACKGROUND</a:t>
            </a:r>
            <a:endParaRPr/>
          </a:p>
        </p:txBody>
      </p:sp>
      <p:pic>
        <p:nvPicPr>
          <p:cNvPr id="250" name="Google Shape;250;p37" descr="Uma imagem contendo foto, frente, pássaro, mesa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32184"/>
            <a:ext cx="6554788" cy="336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ADICIONADOS OBSTÁCULOS</a:t>
            </a:r>
            <a:endParaRPr/>
          </a:p>
        </p:txBody>
      </p:sp>
      <p:pic>
        <p:nvPicPr>
          <p:cNvPr id="256" name="Google Shape;256;p38" descr="Uma imagem contendo mesa, colorido, pássaro, foto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6821"/>
            <a:ext cx="6554788" cy="340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ADICIONADOS INIMIGOS</a:t>
            </a:r>
            <a:endParaRPr/>
          </a:p>
        </p:txBody>
      </p:sp>
      <p:pic>
        <p:nvPicPr>
          <p:cNvPr id="262" name="Google Shape;262;p39" descr="Uma imagem contendo foto, coberto, pássaro, colorido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21942"/>
            <a:ext cx="6554788" cy="339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 O PRIMEIRO MENU</a:t>
            </a:r>
            <a:endParaRPr/>
          </a:p>
        </p:txBody>
      </p:sp>
      <p:pic>
        <p:nvPicPr>
          <p:cNvPr id="268" name="Google Shape;268;p40" descr="Tela de celular com texto preto sobre fundo branco&#10;&#10;Descrição gerada com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6821"/>
            <a:ext cx="6554788" cy="340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 PROJÉTIL</a:t>
            </a:r>
            <a:endParaRPr/>
          </a:p>
        </p:txBody>
      </p:sp>
      <p:pic>
        <p:nvPicPr>
          <p:cNvPr id="274" name="Google Shape;274;p41" descr="Uma imagem contendo foto, rua, mesa, pássaro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3407"/>
            <a:ext cx="6554788" cy="34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ADICIONADA PONTUAÇÃO</a:t>
            </a:r>
            <a:endParaRPr/>
          </a:p>
        </p:txBody>
      </p:sp>
      <p:pic>
        <p:nvPicPr>
          <p:cNvPr id="280" name="Google Shape;280;p42" descr="Uma imagem contendo mesa, foto, rua, colorido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3407"/>
            <a:ext cx="6554788" cy="34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1353735" y="2669188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pt-BR" sz="4000" b="1"/>
              <a:t>RESULTADO FINAL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MENU PRINCIPAL</a:t>
            </a:r>
            <a:endParaRPr/>
          </a:p>
        </p:txBody>
      </p:sp>
      <p:pic>
        <p:nvPicPr>
          <p:cNvPr id="291" name="Google Shape;291;p44" descr="Uma imagem contendo água, monitor, azul, preto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8773"/>
            <a:ext cx="6554867" cy="339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RANKING</a:t>
            </a:r>
            <a:endParaRPr/>
          </a:p>
        </p:txBody>
      </p:sp>
      <p:pic>
        <p:nvPicPr>
          <p:cNvPr id="297" name="Google Shape;297;p45" descr="Uma imagem contendo água, azul, monitor, homem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3652"/>
            <a:ext cx="6554867" cy="340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ESCOLHA DE PLAYERS</a:t>
            </a:r>
            <a:endParaRPr/>
          </a:p>
        </p:txBody>
      </p:sp>
      <p:pic>
        <p:nvPicPr>
          <p:cNvPr id="303" name="Google Shape;303;p46" descr="Uma imagem contendo água, monitor, azul, homem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22187"/>
            <a:ext cx="6554867" cy="339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518955" y="-113211"/>
            <a:ext cx="6554867" cy="112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TABELA DE REQUISITOS</a:t>
            </a:r>
            <a:endParaRPr/>
          </a:p>
        </p:txBody>
      </p:sp>
      <p:graphicFrame>
        <p:nvGraphicFramePr>
          <p:cNvPr id="155" name="Google Shape;155;p21"/>
          <p:cNvGraphicFramePr/>
          <p:nvPr/>
        </p:nvGraphicFramePr>
        <p:xfrm>
          <a:off x="1526904" y="753632"/>
          <a:ext cx="6563350" cy="5960700"/>
        </p:xfrm>
        <a:graphic>
          <a:graphicData uri="http://schemas.openxmlformats.org/drawingml/2006/table">
            <a:tbl>
              <a:tblPr>
                <a:noFill/>
                <a:tableStyleId>{63966F85-8EED-4482-8855-CCE15A1817EC}</a:tableStyleId>
              </a:tblPr>
              <a:tblGrid>
                <a:gridCol w="288650"/>
                <a:gridCol w="2109875"/>
                <a:gridCol w="1846150"/>
                <a:gridCol w="2318675"/>
              </a:tblGrid>
              <a:tr h="1135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5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Ter a cada fase ao menos dois tipos de inimigos com número aleatório de instâncias, podendo ser várias instâncias e sendo pelo menos 5 instâncias por tipo.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previsto inicialmente e realizado.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cumprido inclusive via método gerarInimigos, definido na classe abstrata Fase e redefinido nas suas classes derivadas.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</a:tr>
              <a:tr h="709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6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Ter inimigo “Chefão” na última fase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previsto inicialmente e realizado.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cumprido inclusive via objeto da classe Mago que é instanciado na última fase (FaseNoturna3).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</a:tr>
              <a:tr h="99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7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Ter três tipos de obstáculos.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previsto inicialmente e realizado.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cumprido inclusive via classes Tronco, Pedra e Caixa cujos objetos são agregados na fase através da classe LemuryaPrototype.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</a:tr>
              <a:tr h="1135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8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Ter em cada fase ao menos dois tipos de obstáculos com número aleatório de instâncias (i.e., objetos) sendo pelo menos 5 instâncias por tipo.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previsto inicialmente e realizado.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cumprido inclusive via método gerarObstaculos definido na classe Fase e redefinido nas suas classes derivadas.</a:t>
                      </a:r>
                      <a:endParaRPr sz="600" u="none" strike="noStrike" cap="none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 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</a:tr>
              <a:tr h="709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9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Ter representação gráfica de cada instância.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previsto inicialmente e realizado.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cumprido inclusive com a utilização da biblioteca gráfica SFML e via classe GerenciadorGrafico.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</a:tr>
              <a:tr h="127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10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Ter em cada fase um cenário de jogo com os obstáculos.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previsto inicialmente e realizado.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/>
                        <a:t>Requisito cumprido via classe abstrata Fase e suas derivadas, com seus obstáculos sendo agregados através dos métodos gerarObstaculos, novoJogo e recuperarJogo.</a:t>
                      </a:r>
                      <a:endParaRPr sz="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625" marR="28625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ESCOLHA DA FASE</a:t>
            </a:r>
            <a:endParaRPr/>
          </a:p>
        </p:txBody>
      </p:sp>
      <p:pic>
        <p:nvPicPr>
          <p:cNvPr id="309" name="Google Shape;309;p47" descr="Uma imagem contendo água, monitor, azul, segurando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25491"/>
            <a:ext cx="6554867" cy="338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MENU DE PAUSE</a:t>
            </a:r>
            <a:endParaRPr/>
          </a:p>
        </p:txBody>
      </p:sp>
      <p:pic>
        <p:nvPicPr>
          <p:cNvPr id="315" name="Google Shape;315;p48" descr="Uma imagem contendo palco, lousa, água, verde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0238"/>
            <a:ext cx="6554867" cy="3413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FASE 1</a:t>
            </a:r>
            <a:endParaRPr/>
          </a:p>
        </p:txBody>
      </p:sp>
      <p:pic>
        <p:nvPicPr>
          <p:cNvPr id="321" name="Google Shape;321;p49" descr="Uma imagem contendo foto, colorido, pássaro, homem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0238"/>
            <a:ext cx="6554867" cy="3413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FASE 2 </a:t>
            </a:r>
            <a:endParaRPr/>
          </a:p>
        </p:txBody>
      </p:sp>
      <p:pic>
        <p:nvPicPr>
          <p:cNvPr id="327" name="Google Shape;327;p50" descr="Uma imagem contendo colorido, mesa, homem, venda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03410"/>
            <a:ext cx="6554867" cy="342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FASE 3</a:t>
            </a:r>
            <a:endParaRPr/>
          </a:p>
        </p:txBody>
      </p:sp>
      <p:pic>
        <p:nvPicPr>
          <p:cNvPr id="333" name="Google Shape;333;p51" descr="Uma imagem contendo edifício, homem, foto, mesa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01623"/>
            <a:ext cx="6554867" cy="343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MENU DE MORTE</a:t>
            </a:r>
            <a:endParaRPr/>
          </a:p>
        </p:txBody>
      </p:sp>
      <p:pic>
        <p:nvPicPr>
          <p:cNvPr id="339" name="Google Shape;339;p52" descr="Uma imagem contendo homem, água, segurando, monitor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18773"/>
            <a:ext cx="6554867" cy="339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MENU DE VITÓRIA</a:t>
            </a:r>
            <a:endParaRPr/>
          </a:p>
        </p:txBody>
      </p:sp>
      <p:pic>
        <p:nvPicPr>
          <p:cNvPr id="345" name="Google Shape;345;p53" descr="Uma imagem contendo homem, água, escuro, segurando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706824"/>
            <a:ext cx="6554867" cy="342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533400" y="533400"/>
            <a:ext cx="6554867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518955" y="-113211"/>
            <a:ext cx="6554867" cy="112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pt-BR"/>
              <a:t>TABELA DE REQUISITOS</a:t>
            </a:r>
            <a:endParaRPr/>
          </a:p>
        </p:txBody>
      </p:sp>
      <p:graphicFrame>
        <p:nvGraphicFramePr>
          <p:cNvPr id="161" name="Google Shape;161;p22"/>
          <p:cNvGraphicFramePr/>
          <p:nvPr/>
        </p:nvGraphicFramePr>
        <p:xfrm>
          <a:off x="463710" y="916577"/>
          <a:ext cx="8122925" cy="4926875"/>
        </p:xfrm>
        <a:graphic>
          <a:graphicData uri="http://schemas.openxmlformats.org/drawingml/2006/table">
            <a:tbl>
              <a:tblPr>
                <a:noFill/>
                <a:tableStyleId>{63966F85-8EED-4482-8855-CCE15A1817EC}</a:tableStyleId>
              </a:tblPr>
              <a:tblGrid>
                <a:gridCol w="357225"/>
                <a:gridCol w="2611225"/>
                <a:gridCol w="2284825"/>
                <a:gridCol w="2869650"/>
              </a:tblGrid>
              <a:tr h="143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11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Gerenciar colisões entre jogador e inimigos, bem como seus projeteis (em havendo).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 previsto inicialmente e realizado.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 cumprido inclusive via classes Collider, que verifica a colisão, e o Gerenciador de Colisões, que verifica as colisões percorrendo todas as listas de entidades que são colidíveis.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</a:tr>
              <a:tr h="410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12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Gerenciar colisões entre jogador e obstáculos.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 previsto inicialmente e realizado.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Idem para o requisito acima.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</a:tr>
              <a:tr h="1231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13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Permitir cadastrar/salvar dados do usuário, manter pontuação durante jogo, salvar pontuação e gerar lista de pontuação (ranking). 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 previsto inicialmente e realizado.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 cumprido inclusive via classes GerenciadorDePontuação, atributo ranking do jogador, método do menu principal que gera a lista de pontuação. 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</a:tr>
              <a:tr h="821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14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Permitir Pausar o Jogo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 previsto inicialmente e realizado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 cumprido inclusive via classe MenuPause, que é instanciada caso o usuário pressione a tecla ESC.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</a:tr>
              <a:tr h="1026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15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Permitir Salvar Jogada.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 previsto e realizado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cap="none"/>
                        <a:t>Requisito realizado via classe MenuPause, e método checkSalvarJogo das classes derivadas de Fase, que permite salvar a jogada.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8150" marR="3815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1299046" y="2669188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pt-BR" sz="4000" b="1"/>
              <a:t>DIAGRAMA DE CLASSES UML</a:t>
            </a:r>
            <a:endParaRPr sz="4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1238794" y="254726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DIAGRAMA DE CLASSES</a:t>
            </a:r>
            <a:endParaRPr/>
          </a:p>
        </p:txBody>
      </p:sp>
      <p:pic>
        <p:nvPicPr>
          <p:cNvPr id="172" name="Google Shape;172;p24" descr="Uma imagem contendo placa, screenshot, verde, papel&#10;&#10;Descrição gerada com muito alta confianç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30" y="52137"/>
            <a:ext cx="9222462" cy="670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TABELA DE CONCEITOS UTILIZADOS E NÃO UTILIZADOS</a:t>
            </a: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80554" y="1630680"/>
            <a:ext cx="6554867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/>
              <a:t>89% dos conceitos foram utilizados</a:t>
            </a: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8" y="2609313"/>
            <a:ext cx="8463766" cy="2271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1236341" y="25758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336220" y="1630680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2800" dirty="0"/>
              <a:t>Relações de: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2800" dirty="0"/>
              <a:t>Associação direcional &amp; </a:t>
            </a:r>
            <a:r>
              <a:rPr lang="pt-BR" sz="2800" dirty="0" err="1"/>
              <a:t>biderional</a:t>
            </a:r>
            <a:endParaRPr sz="28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2800" dirty="0" err="1"/>
              <a:t>Agregração</a:t>
            </a:r>
            <a:r>
              <a:rPr lang="pt-BR" sz="2800" dirty="0"/>
              <a:t> via associação &amp; Agregação propriamente dita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2800" dirty="0"/>
              <a:t>Herança Elementar &amp; Herança em diversos níveis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2800" dirty="0"/>
              <a:t>Herança múltipla</a:t>
            </a:r>
            <a:endParaRPr dirty="0"/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2" y="1630680"/>
            <a:ext cx="8556100" cy="5112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TABELA DE CONCEITOS UTILIZADOS E NÃO UTILIZADOS</a:t>
            </a:r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1097985" y="2107198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Ponteiros, generalizações e exceções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Operador </a:t>
            </a:r>
            <a:r>
              <a:rPr lang="pt-BR" sz="1200" dirty="0" err="1"/>
              <a:t>this</a:t>
            </a:r>
            <a:r>
              <a:rPr lang="pt-BR" sz="1200" dirty="0"/>
              <a:t>.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Alocação de memória (new &amp; delete)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Gabaritos/</a:t>
            </a:r>
            <a:r>
              <a:rPr lang="pt-BR" sz="1200" dirty="0" err="1"/>
              <a:t>Templates</a:t>
            </a:r>
            <a:r>
              <a:rPr lang="pt-BR" sz="1200" dirty="0"/>
              <a:t> criada/adaptados pelos autores</a:t>
            </a:r>
            <a:endParaRPr sz="1200"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1200" dirty="0"/>
              <a:t>Uso de Tratamento de Exceções (</a:t>
            </a:r>
            <a:r>
              <a:rPr lang="pt-BR" sz="1200" dirty="0" err="1"/>
              <a:t>try</a:t>
            </a:r>
            <a:r>
              <a:rPr lang="pt-BR" sz="1200" dirty="0"/>
              <a:t> catch)</a:t>
            </a:r>
            <a:endParaRPr sz="1200" dirty="0"/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4" y="1878437"/>
            <a:ext cx="8417373" cy="2925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1038</Words>
  <Application>Microsoft Office PowerPoint</Application>
  <PresentationFormat>Apresentação na tela (4:3)</PresentationFormat>
  <Paragraphs>156</Paragraphs>
  <Slides>37</Slides>
  <Notes>37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Times New Roman</vt:lpstr>
      <vt:lpstr>Arial</vt:lpstr>
      <vt:lpstr>Noto Sans Symbols</vt:lpstr>
      <vt:lpstr>Century Gothic</vt:lpstr>
      <vt:lpstr>Calibri</vt:lpstr>
      <vt:lpstr>Fatia</vt:lpstr>
      <vt:lpstr>LEMURYA</vt:lpstr>
      <vt:lpstr>TABELA DE REQUISITOS</vt:lpstr>
      <vt:lpstr>TABELA DE REQUISITOS</vt:lpstr>
      <vt:lpstr>TABELA DE REQUISITOS</vt:lpstr>
      <vt:lpstr>DIAGRAMA DE CLASSES UML</vt:lpstr>
      <vt:lpstr>DIAGRAMA DE CLASSES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DESENVOLVIMENTO DO JOGO</vt:lpstr>
      <vt:lpstr>INÍCIO DO JOGO</vt:lpstr>
      <vt:lpstr>COLOCADO PERSONAGEM NA TELA</vt:lpstr>
      <vt:lpstr>ADICIONADO MAPA E BACKGROUND</vt:lpstr>
      <vt:lpstr>ADICIONADOS OBSTÁCULOS</vt:lpstr>
      <vt:lpstr>ADICIONADOS INIMIGOS</vt:lpstr>
      <vt:lpstr>ADICIONADO O PRIMEIRO MENU</vt:lpstr>
      <vt:lpstr>ADICIONADO PROJÉTIL</vt:lpstr>
      <vt:lpstr>ADICIONADA PONTUAÇÃO</vt:lpstr>
      <vt:lpstr>RESULTADO FINAL</vt:lpstr>
      <vt:lpstr>MENU PRINCIPAL</vt:lpstr>
      <vt:lpstr>RANKING</vt:lpstr>
      <vt:lpstr>ESCOLHA DE PLAYERS</vt:lpstr>
      <vt:lpstr>ESCOLHA DA FASE</vt:lpstr>
      <vt:lpstr>MENU DE PAUSE</vt:lpstr>
      <vt:lpstr>FASE 1</vt:lpstr>
      <vt:lpstr>FASE 2 </vt:lpstr>
      <vt:lpstr>FASE 3</vt:lpstr>
      <vt:lpstr>MENU DE MORTE</vt:lpstr>
      <vt:lpstr>MENU DE VITÓRIA</vt:lpstr>
      <vt:lpstr>CONCLUSÃO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LEMURYA</dc:title>
  <cp:lastModifiedBy>Pedro Sodré</cp:lastModifiedBy>
  <cp:revision>9</cp:revision>
  <dcterms:modified xsi:type="dcterms:W3CDTF">2019-12-02T01:20:02Z</dcterms:modified>
</cp:coreProperties>
</file>